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9" r:id="rId3"/>
    <p:sldMasterId id="2147483711" r:id="rId4"/>
  </p:sldMasterIdLst>
  <p:notesMasterIdLst>
    <p:notesMasterId r:id="rId32"/>
  </p:notesMasterIdLst>
  <p:sldIdLst>
    <p:sldId id="257" r:id="rId5"/>
    <p:sldId id="264" r:id="rId6"/>
    <p:sldId id="265" r:id="rId7"/>
    <p:sldId id="299" r:id="rId8"/>
    <p:sldId id="259" r:id="rId9"/>
    <p:sldId id="300" r:id="rId10"/>
    <p:sldId id="261" r:id="rId11"/>
    <p:sldId id="301" r:id="rId12"/>
    <p:sldId id="302" r:id="rId13"/>
    <p:sldId id="303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4" r:id="rId31"/>
  </p:sldIdLst>
  <p:sldSz cx="9144000" cy="6858000" type="screen4x3"/>
  <p:notesSz cx="6797675" cy="9926638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9645" autoAdjust="0"/>
  </p:normalViewPr>
  <p:slideViewPr>
    <p:cSldViewPr>
      <p:cViewPr>
        <p:scale>
          <a:sx n="76" d="100"/>
          <a:sy n="76" d="100"/>
        </p:scale>
        <p:origin x="-11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7050-B529-416E-B97D-F719E9444608}" type="datetimeFigureOut">
              <a:rPr lang="es-AR" smtClean="0"/>
              <a:t>15/09/2015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52A4-B863-4B76-9D8A-5E607B3BC8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979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dirty="0" smtClean="0"/>
              <a:t>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5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97BA-7821-4A41-BE84-2544B910DC0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51BE9-39A3-4A58-977B-68AC12CBA9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9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63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7" y="274663"/>
            <a:ext cx="603152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058A7-0D93-419D-88FA-A5FCC901EE9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A33D-63C1-42AB-8920-72D772CE06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85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9BE01-3252-410E-8CA3-35B77C7801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32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7DF5F-0FD1-4B94-9BD5-4450B82AB8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12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2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FD3D-DC52-4172-99DB-AC74A22F16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752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4564-7BDF-4FB1-BFA3-A4E3155A8D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031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8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8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C79B5-F802-48D5-A57E-6F58641184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115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0CB4-3F7A-471B-9D4B-85000D4389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658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71B7-3B82-400A-8E93-45458A74A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21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C877-5745-4A4C-860C-A29AEA8E89B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8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7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71E0-33F9-45FD-A9F7-F89B68028D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13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0D28-AE99-47AC-A8E1-8F07371B4C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650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FC38-1F24-4445-A868-9851B13144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362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7" y="274659"/>
            <a:ext cx="603152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E346-D9A9-4FD8-B0FE-C7097124EA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59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0AAC-FBE8-4199-B934-409F73198D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766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C147B-58DC-4920-A4E8-7F3ECD5EF1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225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F708-B4F8-4344-AA46-1869FB9131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7781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63ACA-CA7B-4486-AC29-BC715588C9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8591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5949-6299-4AE1-8534-A57BC7D239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243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DB6DB-9D74-4CEF-A30A-EAE44463C8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1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B1FA-9C91-4ECF-AFAD-ABD4893F8A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46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0DED-C21F-4EBE-A13C-87E01A505F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276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5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0E23-DA63-45F0-B276-9F1BCE3CB8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048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4ACB-9369-4E9C-AADD-C9D015E447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93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F297-90F9-4577-B404-FECAD29A42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1458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4" y="274647"/>
            <a:ext cx="603152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3B4E4-A60D-4E90-85CD-B80EF2D593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31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4090C-49CE-47BC-B5D9-7A719B77191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94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038CB-368B-45B6-872A-ECBFFFAF5AF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777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15BF-13D1-4380-8A5F-AF584D31F16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45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FD2A-5FCA-4AC1-9834-4D6A1E3948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188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151F-1DA8-4C7B-9C6D-B6CDB0A8553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768D-F2AD-45AA-9406-970CFB44C86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85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89089-4569-4438-96F5-92702F1741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26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543C-C354-42F1-8633-CAC7C5591E7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43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F7AC0-93EB-4E34-9087-94127C5C59F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270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A3C12-EFF5-4800-A811-2F5056BD207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312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20F49-8075-4121-9257-E305A01D43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317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D4A9-03BC-4CFE-BE39-69CF18E5D0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8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8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346CB-7795-4342-93CA-B234F63D09A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1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C11E-00FE-4956-965F-6AEBB4D3E63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8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6A25-0FA6-49CC-8846-7951226318C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8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7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09944-AD73-4388-A6C8-0594905D441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6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ED3C-8890-461E-8D5B-DCF8A8FEE29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3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Esquema de Capacitación General FOPECAP</a:t>
            </a:r>
            <a:br>
              <a:rPr lang="es-ES" smtClean="0"/>
            </a:br>
            <a:endParaRPr lang="es-E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CEC06E-CD91-4B79-A6F9-4195E308D18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3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Esquema de Capacitación General FOPECAP</a:t>
            </a:r>
            <a:br>
              <a:rPr lang="es-ES" smtClean="0"/>
            </a:b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50522-948E-4683-A799-D1B37D54150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41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Esquema de Capacitación General FOPECAP</a:t>
            </a:r>
            <a:br>
              <a:rPr lang="es-ES" smtClean="0"/>
            </a:b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F3740-C430-4272-82B5-B1AE4A317A2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85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Esquema de Capacitación General FOPECAP</a:t>
            </a:r>
            <a:br>
              <a:rPr lang="es-ES" smtClean="0"/>
            </a:br>
            <a:endParaRPr lang="es-E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89552F-2FBA-4296-B64C-1DD7BACF49F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4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83931" y="1268413"/>
            <a:ext cx="8176846" cy="457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/>
            <a:r>
              <a:rPr lang="es-ES" sz="2800" b="1" i="1" dirty="0" smtClean="0"/>
              <a:t>MECANISMOS ALTERNATIVOS DE SOLUCION DE CONTROVERSIAS EN LAS CONTRATACIONES PUBLICAS</a:t>
            </a:r>
            <a:endParaRPr lang="es-AR" sz="2800" i="1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800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dirty="0" smtClean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AR" sz="2400" dirty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dirty="0" smtClean="0">
                <a:cs typeface="Arial" charset="0"/>
              </a:rPr>
              <a:t>María Natalia Toso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dirty="0" smtClean="0">
                <a:cs typeface="Arial" charset="0"/>
              </a:rPr>
              <a:t>Coordinadora de Elaboración e </a:t>
            </a:r>
            <a:r>
              <a:rPr lang="es-AR" sz="1600" dirty="0">
                <a:cs typeface="Arial" charset="0"/>
              </a:rPr>
              <a:t>Interpretación </a:t>
            </a:r>
            <a:r>
              <a:rPr lang="es-AR" sz="1600" dirty="0" smtClean="0">
                <a:cs typeface="Arial" charset="0"/>
              </a:rPr>
              <a:t>Normativa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dirty="0" smtClean="0">
                <a:cs typeface="Arial" charset="0"/>
              </a:rPr>
              <a:t>OFICINA NACIONAL DE CONTRATACIONES </a:t>
            </a:r>
            <a:endParaRPr lang="es-AR" sz="1600" dirty="0">
              <a:cs typeface="Arial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AR" sz="105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PRINCIPIOS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4"/>
            <a:ext cx="8229600" cy="4525963"/>
          </a:xfrm>
        </p:spPr>
        <p:txBody>
          <a:bodyPr/>
          <a:lstStyle/>
          <a:p>
            <a:pPr marL="0" lvl="0" indent="0" algn="ctr" eaLnBrk="1" fontAlgn="auto" hangingPunct="1">
              <a:spcBef>
                <a:spcPct val="50000"/>
              </a:spcBef>
              <a:spcAft>
                <a:spcPts val="0"/>
              </a:spcAft>
              <a:buNone/>
              <a:defRPr/>
            </a:pPr>
            <a:endParaRPr lang="es-ES" sz="1800" kern="1200" dirty="0" smtClean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CONCURRENCIA 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COMPETENCIA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TRANSPARENCIA 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IGUALDAD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RESPONSABILIDAD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ACCESO A LA INFORMACION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PUBLICIDAD Y DIFUSIÓN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EFICIENCIA 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LEGALIDAD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ES" sz="1600" dirty="0" smtClean="0"/>
              <a:t>RAZONABILIDAD</a:t>
            </a:r>
          </a:p>
        </p:txBody>
      </p:sp>
    </p:spTree>
    <p:extLst>
      <p:ext uri="{BB962C8B-B14F-4D97-AF65-F5344CB8AC3E}">
        <p14:creationId xmlns:p14="http://schemas.microsoft.com/office/powerpoint/2010/main" val="35789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1116624" y="28527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AR" sz="2400" u="none" dirty="0">
              <a:latin typeface="Tahoma" pitchFamily="34" charset="0"/>
            </a:endParaRP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1403851" y="2852763"/>
            <a:ext cx="1368669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u="none" dirty="0">
                <a:latin typeface="Tahoma" pitchFamily="34" charset="0"/>
              </a:rPr>
              <a:t>  </a:t>
            </a:r>
            <a:endParaRPr lang="es-ES" sz="2000" b="1" u="none" dirty="0">
              <a:latin typeface="Tahoma" pitchFamily="34" charset="0"/>
            </a:endParaRPr>
          </a:p>
        </p:txBody>
      </p:sp>
      <p:sp>
        <p:nvSpPr>
          <p:cNvPr id="11268" name="Text Box 15"/>
          <p:cNvSpPr txBox="1">
            <a:spLocks noChangeArrowheads="1"/>
          </p:cNvSpPr>
          <p:nvPr/>
        </p:nvSpPr>
        <p:spPr bwMode="auto">
          <a:xfrm flipV="1">
            <a:off x="3040674" y="3935413"/>
            <a:ext cx="109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sz="2400" u="none" dirty="0">
              <a:latin typeface="Tahoma" pitchFamily="34" charset="0"/>
            </a:endParaRPr>
          </a:p>
        </p:txBody>
      </p:sp>
      <p:sp>
        <p:nvSpPr>
          <p:cNvPr id="11269" name="Rectangle 17"/>
          <p:cNvSpPr>
            <a:spLocks noChangeArrowheads="1"/>
          </p:cNvSpPr>
          <p:nvPr/>
        </p:nvSpPr>
        <p:spPr bwMode="auto">
          <a:xfrm>
            <a:off x="250581" y="333375"/>
            <a:ext cx="849776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dirty="0">
                <a:latin typeface="Tahoma" pitchFamily="34" charset="0"/>
              </a:rPr>
              <a:t>CONCURRENCIA </a:t>
            </a:r>
          </a:p>
        </p:txBody>
      </p: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4426927" y="4149750"/>
            <a:ext cx="165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u="none" dirty="0">
                <a:latin typeface="Tahoma" pitchFamily="34" charset="0"/>
              </a:rPr>
              <a:t>    </a:t>
            </a:r>
            <a:endParaRPr lang="es-ES" sz="2000" b="1" u="none" dirty="0">
              <a:latin typeface="Tahoma" pitchFamily="34" charset="0"/>
            </a:endParaRPr>
          </a:p>
        </p:txBody>
      </p:sp>
      <p:sp>
        <p:nvSpPr>
          <p:cNvPr id="11271" name="Text Box 19"/>
          <p:cNvSpPr txBox="1">
            <a:spLocks noChangeArrowheads="1"/>
          </p:cNvSpPr>
          <p:nvPr/>
        </p:nvSpPr>
        <p:spPr bwMode="auto">
          <a:xfrm>
            <a:off x="4859215" y="4292600"/>
            <a:ext cx="122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AR" sz="2400" u="none" dirty="0">
              <a:latin typeface="Tahoma" pitchFamily="34" charset="0"/>
            </a:endParaRPr>
          </a:p>
        </p:txBody>
      </p:sp>
      <p:sp>
        <p:nvSpPr>
          <p:cNvPr id="11272" name="Text Box 23"/>
          <p:cNvSpPr txBox="1">
            <a:spLocks noChangeArrowheads="1"/>
          </p:cNvSpPr>
          <p:nvPr/>
        </p:nvSpPr>
        <p:spPr bwMode="auto">
          <a:xfrm>
            <a:off x="451341" y="1700213"/>
            <a:ext cx="813581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s-AR" sz="2400" u="none" dirty="0">
              <a:latin typeface="Tahoma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572000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56139" y="2997201"/>
            <a:ext cx="7918938" cy="15696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+mn-lt"/>
              </a:rPr>
              <a:t> Tiene como objeto lograr que la gestión del procedimiento de selección del contratista se oriente a obtener la mayor cantidad de ofertas válidas posibles.</a:t>
            </a:r>
          </a:p>
        </p:txBody>
      </p:sp>
    </p:spTree>
    <p:extLst>
      <p:ext uri="{BB962C8B-B14F-4D97-AF65-F5344CB8AC3E}">
        <p14:creationId xmlns:p14="http://schemas.microsoft.com/office/powerpoint/2010/main" val="345140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680202" y="228919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sz="2400" u="none" dirty="0">
              <a:latin typeface="Tahoma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051542" y="260350"/>
            <a:ext cx="5184531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68397" y="128613"/>
            <a:ext cx="8478715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s-ES" sz="2400" b="1" u="none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es-ES" sz="2400" b="1" u="none" dirty="0" smtClean="0">
                <a:latin typeface="+mn-lt"/>
              </a:rPr>
              <a:t>       Mayor cantidad de ofertas válidas posibles 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679706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26477" y="1916113"/>
            <a:ext cx="705875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-1260231" y="1773238"/>
            <a:ext cx="11828585" cy="40011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2000" b="1" u="none" dirty="0" smtClean="0">
                <a:latin typeface="+mn-lt"/>
              </a:rPr>
              <a:t>Mayores las opciones para escoger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681051" y="2289175"/>
            <a:ext cx="0" cy="7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47056" y="3217141"/>
            <a:ext cx="8496944" cy="10156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+mn-lt"/>
              </a:rPr>
              <a:t>Mayores posibilidades de obtener un elevado nivel de idoneidad del cocontratante que satisfaga las expectativas del ente que llama a cotizar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788024" y="4221152"/>
            <a:ext cx="0" cy="5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295291" y="4941168"/>
            <a:ext cx="698548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+mn-lt"/>
              </a:rPr>
              <a:t>Mayor apertura de mercado favoreciendo la competencia entre oferentes</a:t>
            </a:r>
          </a:p>
        </p:txBody>
      </p:sp>
    </p:spTree>
    <p:extLst>
      <p:ext uri="{BB962C8B-B14F-4D97-AF65-F5344CB8AC3E}">
        <p14:creationId xmlns:p14="http://schemas.microsoft.com/office/powerpoint/2010/main" val="2139579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1258766" y="4005288"/>
            <a:ext cx="648139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u="none" dirty="0">
                <a:latin typeface="Tahoma" pitchFamily="34" charset="0"/>
              </a:rPr>
              <a:t>    </a:t>
            </a:r>
            <a:endParaRPr lang="es-ES" sz="2000" b="1" dirty="0">
              <a:latin typeface="Tahoma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99758" y="908051"/>
            <a:ext cx="7775331" cy="538609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Tahoma" pitchFamily="34" charset="0"/>
              </a:rPr>
              <a:t>El principio de concurrencia de ofertas no deberá ser restringido por: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-recaudos excesivos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-severidad en la admisión de ofertas, o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-</a:t>
            </a:r>
            <a:r>
              <a:rPr lang="es-ES" sz="2000" u="none" dirty="0">
                <a:latin typeface="Tahoma" pitchFamily="34" charset="0"/>
              </a:rPr>
              <a:t>e</a:t>
            </a:r>
            <a:r>
              <a:rPr lang="es-ES" sz="2000" u="none" dirty="0" smtClean="0">
                <a:latin typeface="Tahoma" pitchFamily="34" charset="0"/>
              </a:rPr>
              <a:t>xclusión de éstas por omisiones intranscendentes.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s-ES" sz="2000" u="none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Tahoma" pitchFamily="34" charset="0"/>
              </a:rPr>
              <a:t>Contempla el instituto de la subsanación de deficiencias formales.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200" u="none" dirty="0" smtClean="0">
                <a:latin typeface="Tahoma" pitchFamily="34" charset="0"/>
              </a:rPr>
              <a:t>(artículo 17 del Decreto Nº 1023/01)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s-ES" sz="2000" u="none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Tahoma" pitchFamily="34" charset="0"/>
              </a:rPr>
              <a:t>Este principio debe tenerse presente en especial en la elaboración de los pliegos particulares.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987920" y="332656"/>
            <a:ext cx="3168162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087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17989" y="260350"/>
            <a:ext cx="8496300" cy="1143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ES" b="1" dirty="0" smtClean="0">
                <a:solidFill>
                  <a:schemeClr val="tx1"/>
                </a:solidFill>
                <a:latin typeface="Tahoma" pitchFamily="34" charset="0"/>
              </a:rPr>
              <a:t>PRINCIPIO DE RAZONABILIDAD DEL PROYECTO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356589" y="148431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115171" y="2420938"/>
            <a:ext cx="6853603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u="none" dirty="0">
                <a:latin typeface="Tahoma" pitchFamily="34" charset="0"/>
              </a:rPr>
              <a:t>Proporcionalidad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547446" y="3860800"/>
            <a:ext cx="2592266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Medio utilizado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147909" y="3789363"/>
            <a:ext cx="3096357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Fin buscado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645020" y="43656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115161" y="4923706"/>
            <a:ext cx="2880538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Procedimiento de                 contratación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84277" y="4221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859215" y="5013350"/>
            <a:ext cx="3313235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Satisfacción de la necesidad pública</a:t>
            </a:r>
          </a:p>
        </p:txBody>
      </p:sp>
      <p:cxnSp>
        <p:nvCxnSpPr>
          <p:cNvPr id="3" name="2 Conector recto de flecha"/>
          <p:cNvCxnSpPr/>
          <p:nvPr/>
        </p:nvCxnSpPr>
        <p:spPr bwMode="auto">
          <a:xfrm flipH="1">
            <a:off x="3635908" y="2940050"/>
            <a:ext cx="720693" cy="920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4 Conector recto de flecha"/>
          <p:cNvCxnSpPr/>
          <p:nvPr/>
        </p:nvCxnSpPr>
        <p:spPr bwMode="auto">
          <a:xfrm>
            <a:off x="4356595" y="2940074"/>
            <a:ext cx="863483" cy="8493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68103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4347" y="908050"/>
            <a:ext cx="7775331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23856" y="260350"/>
            <a:ext cx="84963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400" b="1" u="none" dirty="0">
                <a:latin typeface="Tahoma" pitchFamily="34" charset="0"/>
              </a:rPr>
              <a:t>PRINCIPIO DE PUBLICIDAD Y DIFUSIÓN 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356589" y="1484330"/>
            <a:ext cx="0" cy="9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47459" y="3141663"/>
            <a:ext cx="5256335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14512" y="2564904"/>
            <a:ext cx="5184531" cy="23083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La publicidad de los actos de los funcionarios públicos es una característica de la forma republicana de gobierno que asumió la Nación Argentina en su Constitución Nacional </a:t>
            </a:r>
            <a:endParaRPr lang="es-ES" u="none" dirty="0" smtClean="0">
              <a:latin typeface="Tahoma" pitchFamily="34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124808" y="5589613"/>
            <a:ext cx="5543550" cy="10156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ES" sz="2400" u="none" dirty="0">
              <a:latin typeface="Tahoma" pitchFamily="34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s-ES" sz="2400" u="none" dirty="0"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110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71556" y="476254"/>
            <a:ext cx="72009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Principio republicano de responsabilidad del funcionario público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139712" y="16287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07931" y="2636838"/>
            <a:ext cx="48958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 flipV="1">
            <a:off x="2412027" y="2565400"/>
            <a:ext cx="3815862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147897" y="1619971"/>
            <a:ext cx="360045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Para hacerlo efectivo se requiere: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979742" y="2720975"/>
            <a:ext cx="5703277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2400" b="1" u="none" dirty="0" smtClean="0">
                <a:latin typeface="Tahoma" pitchFamily="34" charset="0"/>
              </a:rPr>
              <a:t>   La publicidad de sus actos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69182" y="4221188"/>
            <a:ext cx="3023089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Facilita el control del propio Estado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403839" y="4221188"/>
            <a:ext cx="23050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Permite el control social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124808" y="5373713"/>
            <a:ext cx="4967654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Fomenta un actuar correcto por parte del funcionario</a:t>
            </a:r>
          </a:p>
        </p:txBody>
      </p:sp>
      <p:cxnSp>
        <p:nvCxnSpPr>
          <p:cNvPr id="3" name="2 Conector recto de flecha"/>
          <p:cNvCxnSpPr/>
          <p:nvPr/>
        </p:nvCxnSpPr>
        <p:spPr bwMode="auto">
          <a:xfrm flipH="1">
            <a:off x="3059834" y="3213100"/>
            <a:ext cx="936104" cy="863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4 Conector recto de flecha"/>
          <p:cNvCxnSpPr/>
          <p:nvPr/>
        </p:nvCxnSpPr>
        <p:spPr bwMode="auto">
          <a:xfrm>
            <a:off x="4644010" y="3213100"/>
            <a:ext cx="1008112" cy="863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6 Conector recto de flecha"/>
          <p:cNvCxnSpPr/>
          <p:nvPr/>
        </p:nvCxnSpPr>
        <p:spPr bwMode="auto">
          <a:xfrm>
            <a:off x="4319954" y="3356992"/>
            <a:ext cx="35902" cy="18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74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427984" y="141287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932490" y="3573466"/>
            <a:ext cx="2963008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Acceso a la información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826477" y="3573466"/>
            <a:ext cx="3024554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Publicidad de las etapas del procedimiento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547446" y="620714"/>
            <a:ext cx="6049108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Tahoma" pitchFamily="34" charset="0"/>
              </a:rPr>
              <a:t>Publicidad y difusión en el contrato administrativo</a:t>
            </a:r>
          </a:p>
        </p:txBody>
      </p:sp>
      <p:cxnSp>
        <p:nvCxnSpPr>
          <p:cNvPr id="3" name="2 Conector recto de flecha"/>
          <p:cNvCxnSpPr/>
          <p:nvPr/>
        </p:nvCxnSpPr>
        <p:spPr bwMode="auto">
          <a:xfrm flipH="1">
            <a:off x="2915816" y="2420888"/>
            <a:ext cx="1368969" cy="10795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4 Conector recto de flecha"/>
          <p:cNvCxnSpPr/>
          <p:nvPr/>
        </p:nvCxnSpPr>
        <p:spPr bwMode="auto">
          <a:xfrm>
            <a:off x="4572000" y="2420912"/>
            <a:ext cx="1224136" cy="11525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09013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23856" y="260350"/>
            <a:ext cx="84963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400" b="1" u="none" dirty="0">
                <a:latin typeface="Tahoma" pitchFamily="34" charset="0"/>
              </a:rPr>
              <a:t>PRINCIPIO DE TRANSPARENCIA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284785" y="14843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2492400"/>
            <a:ext cx="8893420" cy="132343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ES" sz="2000" u="none" dirty="0" smtClean="0">
              <a:latin typeface="Tahoma" pitchFamily="34" charset="0"/>
            </a:endParaRPr>
          </a:p>
          <a:p>
            <a:pPr algn="ctr" eaLnBrk="1" hangingPunct="1">
              <a:defRPr/>
            </a:pPr>
            <a:r>
              <a:rPr lang="es-ES" sz="2000" u="none" dirty="0" smtClean="0">
                <a:latin typeface="Tahoma" pitchFamily="34" charset="0"/>
              </a:rPr>
              <a:t>En el ámbito político, la transparencia es lo contrario a la corrupción que, por su propia índole, sólo puede darse de manera oculta.</a:t>
            </a:r>
          </a:p>
          <a:p>
            <a:pPr eaLnBrk="1" hangingPunct="1">
              <a:defRPr/>
            </a:pPr>
            <a:endParaRPr lang="es-ES" sz="2000" u="none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2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23856" y="260350"/>
            <a:ext cx="84963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400" b="1" u="none" dirty="0">
                <a:solidFill>
                  <a:schemeClr val="tx2"/>
                </a:solidFill>
                <a:latin typeface="Tahoma" pitchFamily="34" charset="0"/>
              </a:rPr>
              <a:t>PRINCIPIO DE IGUALDAD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717074" y="14843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692520" y="2708299"/>
            <a:ext cx="5975838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Tahoma" pitchFamily="34" charset="0"/>
              </a:rPr>
              <a:t>Artículo 16 de la Constitución Nacional Argentina : Todos los habitantes son iguales ante la ley</a:t>
            </a:r>
          </a:p>
        </p:txBody>
      </p:sp>
    </p:spTree>
    <p:extLst>
      <p:ext uri="{BB962C8B-B14F-4D97-AF65-F5344CB8AC3E}">
        <p14:creationId xmlns:p14="http://schemas.microsoft.com/office/powerpoint/2010/main" val="1822262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6"/>
          <p:cNvSpPr>
            <a:spLocks noGrp="1" noChangeArrowheads="1"/>
          </p:cNvSpPr>
          <p:nvPr>
            <p:ph type="title"/>
          </p:nvPr>
        </p:nvSpPr>
        <p:spPr>
          <a:xfrm>
            <a:off x="558312" y="754063"/>
            <a:ext cx="8229600" cy="874737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FACULTADES JURISDICCIONALES</a:t>
            </a:r>
            <a:endParaRPr lang="es-ES" b="1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644" y="1628800"/>
            <a:ext cx="7776797" cy="4310047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 smtClean="0">
                <a:latin typeface="Tahoma" pitchFamily="34" charset="0"/>
              </a:rPr>
              <a:t>La Constitución Nacional Argentina atribuye facultades jurisdiccionales a la justicia ordinaria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000" dirty="0">
              <a:latin typeface="Tahoma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Tahoma" pitchFamily="34" charset="0"/>
              </a:rPr>
              <a:t>Artículo 109: En ningún caso el Presidente de la Nación puede ejercer funciones judiciales.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" sz="2000" dirty="0">
              <a:latin typeface="Tahoma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Tahoma" pitchFamily="34" charset="0"/>
              </a:rPr>
              <a:t>La CSJN admite que determinados organismos de la Administración puedan ejercer jurisdicción para resolver conflictos entre particulares. </a:t>
            </a:r>
            <a:endParaRPr lang="es-AR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49928" y="1916113"/>
            <a:ext cx="7561385" cy="36009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s-ES" sz="2400" b="1" u="none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+mn-lt"/>
              </a:rPr>
              <a:t>En el campo de la contratación administrativa este principio se traduce en el trato igualitario de oferentes e interesados, es decir, que las condiciones establecidas en el procedimiento deben ser igualitarias para todos.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s-ES" sz="2400" b="1" u="none" dirty="0" smtClean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s-ES" sz="2400" b="1" u="none" dirty="0" smtClean="0">
              <a:latin typeface="Tahoma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218592" y="692150"/>
            <a:ext cx="4824046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800" b="1" u="none" dirty="0" smtClean="0">
                <a:latin typeface="+mj-lt"/>
              </a:rPr>
              <a:t>IGUALDAD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572000" y="13414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687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19251" y="692150"/>
            <a:ext cx="6408126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Tahoma" pitchFamily="34" charset="0"/>
              </a:rPr>
              <a:t>Algunas situaciones específicas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428392" y="1149350"/>
            <a:ext cx="0" cy="61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7584" y="1761362"/>
            <a:ext cx="7344508" cy="532453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Tahoma" pitchFamily="34" charset="0"/>
              </a:rPr>
              <a:t>a) La igualdad y los pliegos: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     Se prohíbe incluir cláusulas que solo puedan ser cumplidas por determinada empresa, en beneficio de intereses particulares. (artículo 18 Decreto Nº 1023/01).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     Las aclaraciones que se formulen se deben publicar en pagina de la ONC y notificar a todos los interesados y oferentes.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     En principio, y en términos generales, el organismo no puede modificar las condiciones del llamado. Salvo circulares modificatorias que deben ser publicadas por los mismos medios del llamado original.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     Interpretación restrictiva de las cláusulas del pliego.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s-ES" sz="2000" u="none" dirty="0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2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079387" y="476250"/>
            <a:ext cx="498523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b="1" u="none" dirty="0">
                <a:latin typeface="Tahoma" pitchFamily="34" charset="0"/>
              </a:rPr>
              <a:t>Algunas situaciones específicas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356589" y="98107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26489" y="2205062"/>
            <a:ext cx="7417777" cy="403187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000" b="1" u="none" dirty="0" smtClean="0">
                <a:latin typeface="Tahoma" pitchFamily="34" charset="0"/>
              </a:rPr>
              <a:t>b) La igualdad y las ofertas:</a:t>
            </a:r>
          </a:p>
          <a:p>
            <a:pPr eaLnBrk="1" hangingPunct="1">
              <a:spcBef>
                <a:spcPct val="50000"/>
              </a:spcBef>
              <a:defRPr/>
            </a:pPr>
            <a:endParaRPr lang="es-ES" sz="2000" b="1" u="none" dirty="0" smtClean="0">
              <a:latin typeface="Tahoma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ES" sz="2000" u="none" dirty="0" smtClean="0">
                <a:latin typeface="Tahoma" pitchFamily="34" charset="0"/>
              </a:rPr>
              <a:t>Plazo de presentación de la oferta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ES" sz="2000" u="none" dirty="0" smtClean="0">
                <a:latin typeface="Tahoma" pitchFamily="34" charset="0"/>
              </a:rPr>
              <a:t>Inmodificabilidad de la oferta </a:t>
            </a:r>
            <a:r>
              <a:rPr lang="es-ES" sz="1400" u="none" dirty="0" smtClean="0">
                <a:latin typeface="Tahoma" pitchFamily="34" charset="0"/>
              </a:rPr>
              <a:t>(art. 65 Decreto N° 893/2012)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ES" sz="2000" u="none" dirty="0" smtClean="0">
                <a:latin typeface="Tahoma" pitchFamily="34" charset="0"/>
              </a:rPr>
              <a:t>Análisis de todas las ofertas presentadas, tanto para su rechazo como para su adjudicación.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s-ES" sz="2000" u="none" dirty="0" smtClean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000" u="none" dirty="0" smtClean="0">
                <a:latin typeface="Tahoma" pitchFamily="34" charset="0"/>
              </a:rPr>
              <a:t>  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latin typeface="Tahoma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06663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23856" y="260350"/>
            <a:ext cx="84963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400" b="1" u="none" dirty="0">
                <a:solidFill>
                  <a:schemeClr val="tx2"/>
                </a:solidFill>
                <a:latin typeface="Tahoma" pitchFamily="34" charset="0"/>
              </a:rPr>
              <a:t>PRINCIPIO DE EFICIENCIA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500197" y="15573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AR" sz="2400" u="none" dirty="0">
              <a:latin typeface="Tahoma" pitchFamily="34" charset="0"/>
              <a:cs typeface="+mn-cs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403851" y="5013325"/>
            <a:ext cx="6192715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u="none" dirty="0" smtClean="0">
                <a:solidFill>
                  <a:schemeClr val="bg1"/>
                </a:solidFill>
                <a:latin typeface="Tahoma" pitchFamily="34" charset="0"/>
              </a:rPr>
              <a:t>(Real Academia Española)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2510308"/>
            <a:ext cx="9144000" cy="193899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s-ES" sz="2400" u="none" dirty="0">
                <a:latin typeface="Tahoma" pitchFamily="34" charset="0"/>
              </a:rPr>
              <a:t>Capacidad de disponer de alguien o de algo para conseguir un efecto determinado. </a:t>
            </a:r>
            <a:endParaRPr lang="es-ES" sz="2400" u="none" dirty="0" smtClean="0">
              <a:latin typeface="Tahoma" pitchFamily="34" charset="0"/>
            </a:endParaRPr>
          </a:p>
          <a:p>
            <a:pPr algn="ctr" eaLnBrk="0" hangingPunct="0">
              <a:defRPr/>
            </a:pPr>
            <a:endParaRPr lang="es-ES" sz="2400" dirty="0">
              <a:latin typeface="Tahoma" pitchFamily="34" charset="0"/>
            </a:endParaRPr>
          </a:p>
          <a:p>
            <a:pPr algn="ctr" eaLnBrk="0" hangingPunct="0">
              <a:defRPr/>
            </a:pPr>
            <a:r>
              <a:rPr lang="es-ES" sz="2400" u="none" dirty="0" smtClean="0">
                <a:latin typeface="Tahoma" pitchFamily="34" charset="0"/>
              </a:rPr>
              <a:t>La eficiencia es la obtención del fin buscado al menor costo posible.</a:t>
            </a:r>
            <a:endParaRPr lang="es-ES" sz="2400" u="none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40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477108" y="620713"/>
            <a:ext cx="6334858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u="none" dirty="0">
                <a:solidFill>
                  <a:schemeClr val="tx2"/>
                </a:solidFill>
                <a:latin typeface="Tahoma" pitchFamily="34" charset="0"/>
              </a:rPr>
              <a:t>RESPONSABILIDAD DEL FUNCIONARIO</a:t>
            </a:r>
          </a:p>
        </p:txBody>
      </p:sp>
      <p:sp>
        <p:nvSpPr>
          <p:cNvPr id="29699" name="Line 6"/>
          <p:cNvSpPr>
            <a:spLocks noChangeShapeType="1"/>
          </p:cNvSpPr>
          <p:nvPr/>
        </p:nvSpPr>
        <p:spPr bwMode="auto">
          <a:xfrm>
            <a:off x="4356589" y="21336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 dirty="0"/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1258766" y="4005287"/>
            <a:ext cx="6481396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u="none" dirty="0">
                <a:latin typeface="Tahoma" pitchFamily="34" charset="0"/>
              </a:rPr>
              <a:t>    </a:t>
            </a:r>
            <a:r>
              <a:rPr lang="es-ES" sz="2000" b="1" u="none" dirty="0">
                <a:latin typeface="Tahoma" pitchFamily="34" charset="0"/>
              </a:rPr>
              <a:t>OBLIGACIÓN DE RENDIR CUENTAS DE SU GESTIÓN</a:t>
            </a:r>
          </a:p>
          <a:p>
            <a:pPr algn="ctr" eaLnBrk="1" hangingPunct="1"/>
            <a:r>
              <a:rPr lang="es-ES" sz="2000" b="1" u="none" dirty="0">
                <a:latin typeface="Tahoma" pitchFamily="34" charset="0"/>
              </a:rPr>
              <a:t>(artículo 3º Ley 24.156)</a:t>
            </a:r>
          </a:p>
        </p:txBody>
      </p:sp>
      <p:pic>
        <p:nvPicPr>
          <p:cNvPr id="29701" name="Picture 7" descr="ANd9GcRhnJH3PTHqsHsWaRhanYB2qNs2sogawxRGPPTjUFIBlwAsldN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986" y="4581550"/>
            <a:ext cx="185517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205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4572000" y="1412876"/>
            <a:ext cx="0" cy="7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680202" y="228919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sz="2400" u="none" dirty="0">
              <a:latin typeface="Tahoma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439746" y="2289195"/>
            <a:ext cx="626452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 u="none" dirty="0">
                <a:latin typeface="Tahoma" pitchFamily="34" charset="0"/>
              </a:rPr>
              <a:t>“Los funcionarios que autoricen, aprueben o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u="none" dirty="0">
                <a:latin typeface="Tahoma" pitchFamily="34" charset="0"/>
              </a:rPr>
              <a:t> gestionen las contrataciones serán responsables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u="none" dirty="0">
                <a:latin typeface="Tahoma" pitchFamily="34" charset="0"/>
              </a:rPr>
              <a:t> por los daños que por su dolo, culpa o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u="none" dirty="0">
                <a:latin typeface="Tahoma" pitchFamily="34" charset="0"/>
              </a:rPr>
              <a:t>negligencia causaren al Estado Nacional con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u="none" dirty="0">
                <a:latin typeface="Tahoma" pitchFamily="34" charset="0"/>
              </a:rPr>
              <a:t> motivo de las mismas.”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412029" y="620713"/>
            <a:ext cx="4536831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Tahoma" pitchFamily="34" charset="0"/>
              </a:rPr>
              <a:t>Decreto Nº 1023/01, art. 14</a:t>
            </a:r>
          </a:p>
        </p:txBody>
      </p:sp>
    </p:spTree>
    <p:extLst>
      <p:ext uri="{BB962C8B-B14F-4D97-AF65-F5344CB8AC3E}">
        <p14:creationId xmlns:p14="http://schemas.microsoft.com/office/powerpoint/2010/main" val="3309147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5"/>
          <p:cNvSpPr>
            <a:spLocks noChangeShapeType="1"/>
          </p:cNvSpPr>
          <p:nvPr/>
        </p:nvSpPr>
        <p:spPr bwMode="auto">
          <a:xfrm>
            <a:off x="4106008" y="1451711"/>
            <a:ext cx="0" cy="7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 dirty="0"/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51532" y="2196914"/>
            <a:ext cx="8136341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Programación de las contrataciones (PAC</a:t>
            </a:r>
            <a:r>
              <a:rPr lang="es-ES" sz="2400" u="none" dirty="0" smtClean="0">
                <a:latin typeface="Tahoma" pitchFamily="34" charset="0"/>
              </a:rPr>
              <a:t>)</a:t>
            </a:r>
            <a:r>
              <a:rPr lang="es-ES" u="none" dirty="0" smtClean="0">
                <a:latin typeface="Tahoma" pitchFamily="34" charset="0"/>
              </a:rPr>
              <a:t>- Capítulo IV del Título I Decreto N° 893/2012</a:t>
            </a:r>
            <a:endParaRPr lang="es-ES" u="none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Elección del procedimiento de </a:t>
            </a:r>
            <a:r>
              <a:rPr lang="es-ES" sz="2400" u="none" dirty="0" smtClean="0">
                <a:latin typeface="Tahoma" pitchFamily="34" charset="0"/>
              </a:rPr>
              <a:t>selección- </a:t>
            </a:r>
            <a:r>
              <a:rPr lang="es-ES" u="none" dirty="0" smtClean="0">
                <a:latin typeface="Tahoma" pitchFamily="34" charset="0"/>
              </a:rPr>
              <a:t>Capítulo VI del Título I del Decreto N° 893/2012</a:t>
            </a:r>
            <a:endParaRPr lang="es-ES" u="none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</a:t>
            </a:r>
            <a:r>
              <a:rPr lang="es-ES" sz="2400" u="none" dirty="0" smtClean="0">
                <a:latin typeface="Tahoma" pitchFamily="34" charset="0"/>
              </a:rPr>
              <a:t>Desdoblamiento- </a:t>
            </a:r>
            <a:r>
              <a:rPr lang="es-ES" u="none" dirty="0" smtClean="0">
                <a:latin typeface="Tahoma" pitchFamily="34" charset="0"/>
              </a:rPr>
              <a:t>Artículo 37 Decreto N° 893/2012</a:t>
            </a:r>
            <a:endParaRPr lang="es-ES" u="none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Elaboración del pliego </a:t>
            </a:r>
            <a:r>
              <a:rPr lang="es-ES" sz="2400" u="none" dirty="0" smtClean="0">
                <a:latin typeface="Tahoma" pitchFamily="34" charset="0"/>
              </a:rPr>
              <a:t>particular -</a:t>
            </a:r>
            <a:r>
              <a:rPr lang="es-ES" u="none" dirty="0" smtClean="0">
                <a:latin typeface="Tahoma" pitchFamily="34" charset="0"/>
              </a:rPr>
              <a:t>Capitulo IV del Título II Decreto N° 893/2012</a:t>
            </a:r>
            <a:endParaRPr lang="es-ES" u="none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2400" u="none" dirty="0">
              <a:latin typeface="Tahoma" pitchFamily="34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99759" y="620734"/>
            <a:ext cx="6479931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400" b="1" u="none" dirty="0" smtClean="0">
                <a:latin typeface="Tahoma" pitchFamily="34" charset="0"/>
              </a:rPr>
              <a:t>Situaciones específicas de responsabilidad</a:t>
            </a:r>
          </a:p>
        </p:txBody>
      </p:sp>
    </p:spTree>
    <p:extLst>
      <p:ext uri="{BB962C8B-B14F-4D97-AF65-F5344CB8AC3E}">
        <p14:creationId xmlns:p14="http://schemas.microsoft.com/office/powerpoint/2010/main" val="1355197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5"/>
          <p:cNvSpPr>
            <a:spLocks noChangeShapeType="1"/>
          </p:cNvSpPr>
          <p:nvPr/>
        </p:nvSpPr>
        <p:spPr bwMode="auto">
          <a:xfrm>
            <a:off x="4572733" y="1006475"/>
            <a:ext cx="0" cy="7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 dirty="0"/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899596" y="1761212"/>
            <a:ext cx="756138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La </a:t>
            </a:r>
            <a:r>
              <a:rPr lang="es-ES" sz="2400" i="1" u="none" dirty="0">
                <a:latin typeface="Tahoma" pitchFamily="34" charset="0"/>
              </a:rPr>
              <a:t>“contratación direccionada”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Vicios en la publicidad y difusión del </a:t>
            </a:r>
            <a:r>
              <a:rPr lang="es-ES" sz="2400" u="none" dirty="0" smtClean="0">
                <a:latin typeface="Tahoma" pitchFamily="34" charset="0"/>
              </a:rPr>
              <a:t>procedimiento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u="none" dirty="0" smtClean="0">
                <a:latin typeface="Tahoma" pitchFamily="34" charset="0"/>
              </a:rPr>
              <a:t>En cualquiera de estos dos supuestos la consecuencia es la revocación inmediata del procedimiento y la iniciación de las actuaciones sumariales pertinentes </a:t>
            </a:r>
            <a:r>
              <a:rPr lang="es-ES" u="none" dirty="0" smtClean="0">
                <a:latin typeface="Tahoma" pitchFamily="34" charset="0"/>
              </a:rPr>
              <a:t>(art. 18 Decreto N° 1023/01)</a:t>
            </a:r>
            <a:endParaRPr lang="es-ES" u="none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u="none" dirty="0">
                <a:latin typeface="Tahoma" pitchFamily="34" charset="0"/>
              </a:rPr>
              <a:t> Obligación de suministrar información a la ONC 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232389" y="549275"/>
            <a:ext cx="668068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b="1" u="none" dirty="0">
                <a:latin typeface="Tahoma" pitchFamily="34" charset="0"/>
              </a:rPr>
              <a:t>Situaciones específicas de responsabilidad</a:t>
            </a:r>
          </a:p>
        </p:txBody>
      </p:sp>
    </p:spTree>
    <p:extLst>
      <p:ext uri="{BB962C8B-B14F-4D97-AF65-F5344CB8AC3E}">
        <p14:creationId xmlns:p14="http://schemas.microsoft.com/office/powerpoint/2010/main" val="397498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67"/>
          <p:cNvSpPr txBox="1">
            <a:spLocks noChangeArrowheads="1"/>
          </p:cNvSpPr>
          <p:nvPr/>
        </p:nvSpPr>
        <p:spPr bwMode="auto">
          <a:xfrm>
            <a:off x="781566" y="548680"/>
            <a:ext cx="7678866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s-ES" sz="2000" u="none" dirty="0" smtClean="0"/>
          </a:p>
          <a:p>
            <a:pPr algn="just" eaLnBrk="1" hangingPunct="1">
              <a:spcBef>
                <a:spcPct val="50000"/>
              </a:spcBef>
            </a:pPr>
            <a:endParaRPr lang="es-ES" sz="2000" u="none" dirty="0"/>
          </a:p>
          <a:p>
            <a:pPr algn="just" eaLnBrk="1" hangingPunct="1">
              <a:spcBef>
                <a:spcPct val="50000"/>
              </a:spcBef>
            </a:pPr>
            <a:r>
              <a:rPr lang="es-ES" sz="2000" u="none" dirty="0" smtClean="0"/>
              <a:t>Requisitos para la procedencia de la resolución de conflictos en instancia administrativa: 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000" u="none" dirty="0" smtClean="0"/>
              <a:t>Creación por ley formal del Congreso.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000" u="none" dirty="0" smtClean="0"/>
              <a:t>Que su independencia e imparcialidad estén aseguradas.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000" u="none" dirty="0" smtClean="0"/>
              <a:t>Que el objetivo económico y político tenido en cuenta por el legislador para crearlos haya sido razonable.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000" u="none" dirty="0" smtClean="0"/>
              <a:t>La causa no esté regida por el derecho común (fallo “Ángel Estrada” daños y perjuicios) 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000" u="none" dirty="0" smtClean="0"/>
              <a:t>Sus decisiones estén sujetas a un control amplio y suficiente del poder judicial (fallo “Fernandez Arias”).</a:t>
            </a:r>
            <a:endParaRPr lang="es-ES" sz="2000" u="none" dirty="0" smtClean="0"/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s-ES" sz="2400" u="none" dirty="0" smtClean="0"/>
          </a:p>
          <a:p>
            <a:pPr algn="ctr" eaLnBrk="1" hangingPunct="1">
              <a:spcBef>
                <a:spcPct val="50000"/>
              </a:spcBef>
            </a:pPr>
            <a:endParaRPr lang="es-ES" sz="2400" u="none" dirty="0"/>
          </a:p>
        </p:txBody>
      </p:sp>
    </p:spTree>
    <p:extLst>
      <p:ext uri="{BB962C8B-B14F-4D97-AF65-F5344CB8AC3E}">
        <p14:creationId xmlns:p14="http://schemas.microsoft.com/office/powerpoint/2010/main" val="41316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CONVENIO INTERADMINISTRATIVO YPF </a:t>
            </a:r>
            <a:endParaRPr lang="es-AR" b="1" u="sng" dirty="0">
              <a:solidFill>
                <a:schemeClr val="tx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556794"/>
            <a:ext cx="8219256" cy="4569375"/>
          </a:xfrm>
        </p:spPr>
        <p:txBody>
          <a:bodyPr/>
          <a:lstStyle/>
          <a:p>
            <a:pPr marL="0" indent="0" algn="just">
              <a:buNone/>
            </a:pPr>
            <a:endParaRPr lang="es-ES" sz="1800" dirty="0" smtClean="0"/>
          </a:p>
          <a:p>
            <a:pPr marL="0" indent="0" algn="just">
              <a:buNone/>
            </a:pPr>
            <a:endParaRPr lang="es-ES" sz="1800" dirty="0"/>
          </a:p>
          <a:p>
            <a:pPr marL="0" indent="0" algn="just">
              <a:buNone/>
            </a:pPr>
            <a:r>
              <a:rPr lang="es-ES" sz="1800" dirty="0" smtClean="0"/>
              <a:t>8</a:t>
            </a:r>
            <a:r>
              <a:rPr lang="es-ES" sz="1800" dirty="0"/>
              <a:t>.- Cualquier disputa que pudiera surgir con motivo del presente, será sometida por las Partes a la resolución de los tribunales del Fuero Contencioso Administrativo Federal con sede en la Ciudad de Buenos Aires, con renuncia al cualquier fuero o jurisdicción que pueda corresponder. Será requisito previo al sometimiento de la cuestión a dichos tribunales dar intervención a la JEFATURA DE GABINETE DE MINISTROS quien, por intermedio de la OFICINA NACIONAL DE CONTRATACIONES, convocará a una audiencia a efectos de mediar en el conflicto a realizarse dentro del plazo de TREINTA (30) días hábiles a partir de ser requerida por cualquiera de las Partes.</a:t>
            </a:r>
          </a:p>
          <a:p>
            <a:pPr marL="0" indent="0" algn="ctr">
              <a:buNone/>
            </a:pPr>
            <a:endParaRPr lang="es-AR" sz="120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41092" y="6080472"/>
            <a:ext cx="45719" cy="45719"/>
          </a:xfrm>
        </p:spPr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235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29004" y="1304925"/>
            <a:ext cx="817684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s-AR" dirty="0">
                <a:solidFill>
                  <a:srgbClr val="0092C8"/>
                </a:solidFill>
                <a:cs typeface="Arial" charset="0"/>
              </a:rPr>
              <a:t>	</a:t>
            </a:r>
            <a:endParaRPr lang="es-E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4644" y="620688"/>
            <a:ext cx="8521212" cy="53292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u="none" dirty="0" smtClean="0">
                <a:solidFill>
                  <a:srgbClr val="000000"/>
                </a:solidFill>
                <a:latin typeface="Arial"/>
              </a:rPr>
              <a:t>Normativa </a:t>
            </a:r>
            <a:r>
              <a:rPr lang="es-ES" u="none" dirty="0" smtClean="0">
                <a:solidFill>
                  <a:srgbClr val="000000"/>
                </a:solidFill>
                <a:latin typeface="Arial"/>
              </a:rPr>
              <a:t>de la Provincia de Salta </a:t>
            </a:r>
          </a:p>
          <a:p>
            <a:pPr marL="0" lvl="0" indent="0" algn="ctr" eaLnBrk="1" hangingPunct="1">
              <a:spcBef>
                <a:spcPct val="20000"/>
              </a:spcBef>
            </a:pPr>
            <a:r>
              <a:rPr lang="es-ES" sz="1800" b="0" u="none" dirty="0" smtClean="0">
                <a:solidFill>
                  <a:prstClr val="black"/>
                </a:solidFill>
                <a:latin typeface="+mn-lt"/>
              </a:rPr>
              <a:t>LEY DE CONTRATACIONES DE LA PROVINCIA Nº 6838</a:t>
            </a:r>
          </a:p>
          <a:p>
            <a:pPr marL="0" lvl="0" indent="0" algn="just" eaLnBrk="1" hangingPunct="1">
              <a:spcBef>
                <a:spcPct val="20000"/>
              </a:spcBef>
            </a:pPr>
            <a:endParaRPr lang="es-ES" sz="1800" b="0" u="none" dirty="0">
              <a:solidFill>
                <a:prstClr val="black"/>
              </a:solidFill>
              <a:latin typeface="+mn-lt"/>
            </a:endParaRPr>
          </a:p>
          <a:p>
            <a:pPr marL="0" lvl="0" indent="0" algn="just" eaLnBrk="1" hangingPunct="1">
              <a:spcBef>
                <a:spcPct val="20000"/>
              </a:spcBef>
            </a:pPr>
            <a:r>
              <a:rPr lang="es-ES" sz="1800" b="0" u="none" dirty="0" smtClean="0">
                <a:solidFill>
                  <a:prstClr val="black"/>
                </a:solidFill>
                <a:latin typeface="+mn-lt"/>
              </a:rPr>
              <a:t>TITULO </a:t>
            </a:r>
            <a:r>
              <a:rPr lang="es-ES" sz="1800" b="0" u="none" dirty="0">
                <a:solidFill>
                  <a:prstClr val="black"/>
                </a:solidFill>
                <a:latin typeface="+mn-lt"/>
              </a:rPr>
              <a:t>TERCERO : DE LAS CONTROVERSIAS </a:t>
            </a:r>
          </a:p>
          <a:p>
            <a:pPr marL="0" lvl="0" indent="0" algn="just" eaLnBrk="1" hangingPunct="1">
              <a:spcBef>
                <a:spcPct val="20000"/>
              </a:spcBef>
            </a:pPr>
            <a:r>
              <a:rPr lang="es-ES" sz="1800" b="0" u="none" dirty="0">
                <a:solidFill>
                  <a:prstClr val="black"/>
                </a:solidFill>
                <a:latin typeface="+mn-lt"/>
              </a:rPr>
              <a:t>CAPITULO IX : TRIBUNAL EN SEDE ADMINISTRATIVA</a:t>
            </a:r>
          </a:p>
          <a:p>
            <a:pPr marL="0" lvl="0" indent="0" algn="just" eaLnBrk="1" hangingPunct="1">
              <a:spcBef>
                <a:spcPct val="20000"/>
              </a:spcBef>
            </a:pPr>
            <a:endParaRPr lang="es-ES" sz="1800" b="0" u="none" dirty="0">
              <a:solidFill>
                <a:prstClr val="black"/>
              </a:solidFill>
              <a:latin typeface="+mn-lt"/>
            </a:endParaRPr>
          </a:p>
          <a:p>
            <a:pPr marL="342900" lvl="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ES" sz="1800" b="0" u="none" dirty="0">
                <a:solidFill>
                  <a:prstClr val="black"/>
                </a:solidFill>
                <a:latin typeface="+mn-lt"/>
              </a:rPr>
              <a:t>Artículo 90.- Tribunal de Contrataciones del Estado </a:t>
            </a:r>
          </a:p>
          <a:p>
            <a:pPr marL="0" lvl="0" indent="0" algn="just" eaLnBrk="1" hangingPunct="1">
              <a:spcBef>
                <a:spcPct val="20000"/>
              </a:spcBef>
            </a:pPr>
            <a:endParaRPr lang="es-ES" sz="1800" b="0" u="none" dirty="0" smtClean="0">
              <a:solidFill>
                <a:prstClr val="black"/>
              </a:solidFill>
              <a:latin typeface="+mn-lt"/>
            </a:endParaRPr>
          </a:p>
          <a:p>
            <a:pPr marL="0" lvl="0" indent="0" algn="just" eaLnBrk="1" hangingPunct="1">
              <a:spcBef>
                <a:spcPct val="20000"/>
              </a:spcBef>
            </a:pPr>
            <a:r>
              <a:rPr lang="es-ES" sz="1800" b="0" u="none" dirty="0" smtClean="0">
                <a:solidFill>
                  <a:prstClr val="black"/>
                </a:solidFill>
                <a:latin typeface="+mn-lt"/>
              </a:rPr>
              <a:t>Créase </a:t>
            </a:r>
            <a:r>
              <a:rPr lang="es-ES" sz="1800" b="0" u="none" dirty="0">
                <a:solidFill>
                  <a:prstClr val="black"/>
                </a:solidFill>
                <a:latin typeface="+mn-lt"/>
              </a:rPr>
              <a:t>el Tribunal de Contrataciones del Estado en el ámbito del Ministerio de Hacienda de la Provincia, con competencia para conocer y resolver las controversias que se susciten con motivos de los procedimientos de contratación y ejecución de los contratos celebrados por el sector público provincial y municipal, las que deberán someterse obligatoriamente a su consideración. Sus resoluciones serán recurribles ante la Corte de Justicia de la Provincia de acuerdo al régimen del Código Procesal Civil y Comercial de la Provincia referido a los recursos de apelación concedidos libremente y en ambos efectos.</a:t>
            </a:r>
          </a:p>
          <a:p>
            <a:pPr marL="0" indent="0"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es-ES" u="none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0" name="1 Rectángulo"/>
          <p:cNvSpPr>
            <a:spLocks noChangeArrowheads="1"/>
          </p:cNvSpPr>
          <p:nvPr/>
        </p:nvSpPr>
        <p:spPr bwMode="auto">
          <a:xfrm>
            <a:off x="1115616" y="1304926"/>
            <a:ext cx="7128792" cy="46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u="sng" dirty="0" smtClean="0">
                <a:cs typeface="Arial" charset="0"/>
              </a:rPr>
              <a:t> </a:t>
            </a:r>
            <a:endParaRPr lang="es-AR" sz="2000" b="1" u="sng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29004" y="1304925"/>
            <a:ext cx="817684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s-AR" dirty="0">
                <a:solidFill>
                  <a:srgbClr val="0092C8"/>
                </a:solidFill>
                <a:cs typeface="Arial" charset="0"/>
              </a:rPr>
              <a:t>	</a:t>
            </a:r>
            <a:endParaRPr lang="es-E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4644" y="1504980"/>
            <a:ext cx="8521212" cy="458831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indent="0" algn="just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800" b="0" u="none" dirty="0">
                <a:solidFill>
                  <a:srgbClr val="000000"/>
                </a:solidFill>
                <a:latin typeface="+mn-lt"/>
              </a:rPr>
              <a:t>Artículo 91.- Constitución </a:t>
            </a:r>
          </a:p>
          <a:p>
            <a:pPr marL="0" indent="0" algn="just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800" b="0" u="none" dirty="0">
                <a:solidFill>
                  <a:srgbClr val="000000"/>
                </a:solidFill>
                <a:latin typeface="+mn-lt"/>
              </a:rPr>
              <a:t> </a:t>
            </a:r>
            <a:endParaRPr lang="es-ES" sz="1800" b="0" u="none" dirty="0" smtClean="0">
              <a:solidFill>
                <a:srgbClr val="000000"/>
              </a:solidFill>
              <a:latin typeface="+mn-lt"/>
            </a:endParaRPr>
          </a:p>
          <a:p>
            <a:pPr marL="0" indent="0" algn="just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800" b="0" u="none" dirty="0" smtClean="0">
                <a:solidFill>
                  <a:srgbClr val="000000"/>
                </a:solidFill>
                <a:latin typeface="+mn-lt"/>
              </a:rPr>
              <a:t>                El tribunal estará constituido por un presidente y dos vocales designados por el Gobernador de la Provincia.- Los miembros del Tribunal deberán poseer título universitario habilitante, acreditar idoneidad en el tema y experiencia en materia de contrataciones del Estado.</a:t>
            </a:r>
          </a:p>
          <a:p>
            <a:pPr marL="0" indent="0" algn="just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800" b="0" u="none" dirty="0" smtClean="0">
                <a:solidFill>
                  <a:srgbClr val="000000"/>
                </a:solidFill>
                <a:latin typeface="+mn-lt"/>
              </a:rPr>
              <a:t>                </a:t>
            </a:r>
            <a:r>
              <a:rPr lang="es-ES" sz="1800" b="0" u="none" dirty="0">
                <a:solidFill>
                  <a:srgbClr val="000000"/>
                </a:solidFill>
                <a:latin typeface="+mn-lt"/>
              </a:rPr>
              <a:t>El presidente y un vocal serán designados a propuesta del Ministro de Hacienda, y el restante vocal a propuesta de las personas físicas y jurídicas inscriptas Registro General de Contratistas de la Provincia.</a:t>
            </a:r>
          </a:p>
          <a:p>
            <a:pPr marL="0" indent="0" algn="just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800" b="0" u="none" dirty="0">
                <a:solidFill>
                  <a:srgbClr val="000000"/>
                </a:solidFill>
                <a:latin typeface="+mn-lt"/>
              </a:rPr>
              <a:t>                El presidente deberá poseer título de abogado</a:t>
            </a:r>
            <a:r>
              <a:rPr lang="es-ES" sz="1800" b="0" u="none" dirty="0" smtClean="0">
                <a:solidFill>
                  <a:srgbClr val="000000"/>
                </a:solidFill>
                <a:latin typeface="+mn-lt"/>
              </a:rPr>
              <a:t>.</a:t>
            </a:r>
            <a:endParaRPr lang="es-ES" sz="1800" b="0" u="non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00" name="1 Rectángulo"/>
          <p:cNvSpPr>
            <a:spLocks noChangeArrowheads="1"/>
          </p:cNvSpPr>
          <p:nvPr/>
        </p:nvSpPr>
        <p:spPr bwMode="auto">
          <a:xfrm>
            <a:off x="1115616" y="1304926"/>
            <a:ext cx="7128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AR" sz="2000" b="1" u="sng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29004" y="1304925"/>
            <a:ext cx="817684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s-AR" dirty="0">
                <a:solidFill>
                  <a:srgbClr val="0092C8"/>
                </a:solidFill>
                <a:cs typeface="Arial" charset="0"/>
              </a:rPr>
              <a:t>	</a:t>
            </a:r>
            <a:endParaRPr lang="es-ES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29018" y="2225702"/>
            <a:ext cx="8031773" cy="40116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609600" indent="-609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AR" sz="1600" b="0" u="none" dirty="0">
              <a:solidFill>
                <a:srgbClr val="414042"/>
              </a:solidFill>
              <a:latin typeface="Arial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s-ES" sz="1600" b="0" u="none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6947" y="497770"/>
            <a:ext cx="86409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 smtClean="0"/>
              <a:t>Artículo 94</a:t>
            </a:r>
            <a:r>
              <a:rPr lang="es-ES" dirty="0" smtClean="0"/>
              <a:t>.- Reglamento Interno </a:t>
            </a:r>
          </a:p>
          <a:p>
            <a:r>
              <a:rPr lang="es-ES" dirty="0" smtClean="0"/>
              <a:t>                 El tribunal dictará su propios reglamento interno y propondrá al Gobernador la sanción de normas de procedimiento adecuadas para el cumplimiento de su objeto.</a:t>
            </a:r>
          </a:p>
          <a:p>
            <a:r>
              <a:rPr lang="es-ES" dirty="0" smtClean="0"/>
              <a:t> </a:t>
            </a:r>
          </a:p>
          <a:p>
            <a:r>
              <a:rPr lang="es-ES" b="1" dirty="0" smtClean="0"/>
              <a:t>Artículo 95.</a:t>
            </a:r>
            <a:r>
              <a:rPr lang="es-ES" dirty="0" smtClean="0"/>
              <a:t>- Funcionamiento </a:t>
            </a:r>
          </a:p>
          <a:p>
            <a:r>
              <a:rPr lang="es-ES" dirty="0" smtClean="0"/>
              <a:t>                La organización, dotación del personal y demás cuestiones relacionadas con el funcionamiento del Tribunal serán establecidas por la reglamentación.</a:t>
            </a:r>
          </a:p>
          <a:p>
            <a:r>
              <a:rPr lang="es-ES" dirty="0" smtClean="0"/>
              <a:t> </a:t>
            </a:r>
            <a:endParaRPr lang="es-ES" dirty="0"/>
          </a:p>
          <a:p>
            <a:r>
              <a:rPr lang="es-ES" b="1" dirty="0"/>
              <a:t>Artículo 96</a:t>
            </a:r>
            <a:r>
              <a:rPr lang="es-ES" dirty="0"/>
              <a:t>.- Resoluciones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dirty="0"/>
              <a:t>Sin perjuicio de lo dispuesto en el Artículo 90° última parte, las resoluciones del Tribunal serán susceptibles de los recursos de aclaratoria y revocatoria, según el procedimiento que establezca la reglamentación.</a:t>
            </a:r>
          </a:p>
          <a:p>
            <a:r>
              <a:rPr lang="es-ES" dirty="0"/>
              <a:t> </a:t>
            </a:r>
          </a:p>
          <a:p>
            <a:r>
              <a:rPr lang="es-ES" b="1" dirty="0"/>
              <a:t>Artículo 100</a:t>
            </a:r>
            <a:r>
              <a:rPr lang="es-ES" dirty="0"/>
              <a:t>.-- Tribunal en sede administrativa (Dec.1448)</a:t>
            </a:r>
          </a:p>
          <a:p>
            <a:r>
              <a:rPr lang="es-ES" dirty="0"/>
              <a:t>                         Arts. 90 al 96 Ley 6.838                                                                                                                        Hasta tanto no sea reglamentado el funcionamiento del Tribunal de Contrataciones del Estado, las controversias que se susciten con motivo de los procedimientos de contratación y ejecución de las contrataciones del Estado, serán resueltas sin su intervención.</a:t>
            </a:r>
          </a:p>
        </p:txBody>
      </p:sp>
    </p:spTree>
    <p:extLst>
      <p:ext uri="{BB962C8B-B14F-4D97-AF65-F5344CB8AC3E}">
        <p14:creationId xmlns:p14="http://schemas.microsoft.com/office/powerpoint/2010/main" val="21566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Principios Generales de las Contrataciones Administrativas</a:t>
            </a:r>
            <a:endParaRPr lang="es-AR" sz="2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400" b="1" dirty="0" smtClean="0"/>
              <a:t>¿Que son los principios? 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 algn="ctr">
              <a:buNone/>
            </a:pPr>
            <a:r>
              <a:rPr lang="es-ES" sz="2400" dirty="0" smtClean="0"/>
              <a:t>Constituye el basamento sobre el que se construyen las normas resultando los preceptos fundamentales que guiarán las conductas. </a:t>
            </a:r>
          </a:p>
          <a:p>
            <a:pPr marL="0" indent="0">
              <a:buNone/>
            </a:pPr>
            <a:endParaRPr lang="es-ES" sz="2400" dirty="0"/>
          </a:p>
          <a:p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25741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29004" y="1304925"/>
            <a:ext cx="817684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z="1600" u="none" dirty="0">
              <a:solidFill>
                <a:srgbClr val="FFFFFF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51344" y="1457325"/>
            <a:ext cx="817684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z="3200" u="none" dirty="0">
              <a:solidFill>
                <a:srgbClr val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99593" y="548693"/>
            <a:ext cx="73285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u="none" kern="0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u="none" kern="0" dirty="0" smtClean="0">
                <a:solidFill>
                  <a:srgbClr val="000000"/>
                </a:solidFill>
              </a:rPr>
              <a:t>¿Qué rol juegan estos principios en las contrataciones interadministrativas?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u="none" kern="0" dirty="0" smtClean="0">
              <a:solidFill>
                <a:srgbClr val="00000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2000" kern="0" dirty="0" smtClean="0">
                <a:solidFill>
                  <a:srgbClr val="000000"/>
                </a:solidFill>
              </a:rPr>
              <a:t>De ellos surgen los derechos y deberes vinculados a las contrataciones.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2000" kern="0" dirty="0" smtClean="0">
                <a:solidFill>
                  <a:srgbClr val="000000"/>
                </a:solidFill>
              </a:rPr>
              <a:t>Deben ser nuestra guía para la resolución de conflictos.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2000" kern="0" dirty="0" smtClean="0">
                <a:solidFill>
                  <a:srgbClr val="000000"/>
                </a:solidFill>
              </a:rPr>
              <a:t>Se los debe interpretar armonizada e íntegramente.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sz="2000" kern="0" dirty="0" smtClean="0">
                <a:solidFill>
                  <a:srgbClr val="000000"/>
                </a:solidFill>
              </a:rPr>
              <a:t>Resultan comunes a toda la legislación ya que son principios rectores del derecho.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u="none" kern="0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u="none" kern="0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kern="0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u="none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1453</Words>
  <Application>Microsoft Office PowerPoint</Application>
  <PresentationFormat>Presentación en pantalla (4:3)</PresentationFormat>
  <Paragraphs>172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Diseño predeterminado</vt:lpstr>
      <vt:lpstr>6_Diseño predeterminado</vt:lpstr>
      <vt:lpstr>7_Diseño predeterminado</vt:lpstr>
      <vt:lpstr>2_Diseño predeterminado</vt:lpstr>
      <vt:lpstr>Presentación de PowerPoint</vt:lpstr>
      <vt:lpstr>FACULTADES JURISDICCIONALES</vt:lpstr>
      <vt:lpstr>Presentación de PowerPoint</vt:lpstr>
      <vt:lpstr>CONVENIO INTERADMINISTRATIVO YPF </vt:lpstr>
      <vt:lpstr>Presentación de PowerPoint</vt:lpstr>
      <vt:lpstr>Presentación de PowerPoint</vt:lpstr>
      <vt:lpstr>Presentación de PowerPoint</vt:lpstr>
      <vt:lpstr>Principios Generales de las Contrataciones Administrativas</vt:lpstr>
      <vt:lpstr>Presentación de PowerPoint</vt:lpstr>
      <vt:lpstr>PRINCIPIOS</vt:lpstr>
      <vt:lpstr>Presentación de PowerPoint</vt:lpstr>
      <vt:lpstr>Presentación de PowerPoint</vt:lpstr>
      <vt:lpstr>Presentación de PowerPoint</vt:lpstr>
      <vt:lpstr>PRINCIPIO DE RAZONABILIDAD DEL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Mariela Palopoli</dc:creator>
  <cp:lastModifiedBy>Natalia Toso</cp:lastModifiedBy>
  <cp:revision>81</cp:revision>
  <cp:lastPrinted>2015-09-15T19:36:03Z</cp:lastPrinted>
  <dcterms:created xsi:type="dcterms:W3CDTF">2013-08-13T15:33:40Z</dcterms:created>
  <dcterms:modified xsi:type="dcterms:W3CDTF">2015-09-15T19:37:46Z</dcterms:modified>
</cp:coreProperties>
</file>